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349" r:id="rId3"/>
    <p:sldId id="321" r:id="rId5"/>
    <p:sldId id="387" r:id="rId6"/>
    <p:sldId id="323" r:id="rId7"/>
    <p:sldId id="351" r:id="rId8"/>
    <p:sldId id="651" r:id="rId9"/>
    <p:sldId id="350" r:id="rId10"/>
    <p:sldId id="805" r:id="rId11"/>
    <p:sldId id="806" r:id="rId12"/>
    <p:sldId id="807" r:id="rId13"/>
    <p:sldId id="808" r:id="rId14"/>
    <p:sldId id="809" r:id="rId15"/>
    <p:sldId id="358" r:id="rId16"/>
    <p:sldId id="812" r:id="rId17"/>
    <p:sldId id="820" r:id="rId18"/>
    <p:sldId id="810" r:id="rId19"/>
    <p:sldId id="811" r:id="rId20"/>
    <p:sldId id="778" r:id="rId21"/>
    <p:sldId id="659" r:id="rId22"/>
    <p:sldId id="813" r:id="rId23"/>
    <p:sldId id="796" r:id="rId24"/>
    <p:sldId id="359" r:id="rId25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CF0"/>
    <a:srgbClr val="4E67C8"/>
    <a:srgbClr val="84BAF6"/>
    <a:srgbClr val="ADDDEB"/>
    <a:srgbClr val="F6E2E3"/>
    <a:srgbClr val="526372"/>
    <a:srgbClr val="4D5D6B"/>
    <a:srgbClr val="5A6C7D"/>
    <a:srgbClr val="C7E9B4"/>
    <a:srgbClr val="BFD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830" autoAdjust="0"/>
    <p:restoredTop sz="95164" autoAdjust="0"/>
  </p:normalViewPr>
  <p:slideViewPr>
    <p:cSldViewPr snapToGrid="0">
      <p:cViewPr varScale="1">
        <p:scale>
          <a:sx n="115" d="100"/>
          <a:sy n="115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5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svg"/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svg"/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加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1288603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  <p:sp>
        <p:nvSpPr>
          <p:cNvPr id="18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07125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  <p:sp>
        <p:nvSpPr>
          <p:cNvPr id="33" name="椭圆 32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可可布丁体" panose="02010600040101010101" charset="-122"/>
                <a:ea typeface="可可布丁体" panose="02010600040101010101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6" name="内容占位符 7"/>
          <p:cNvSpPr>
            <a:spLocks noGrp="1"/>
          </p:cNvSpPr>
          <p:nvPr>
            <p:ph sz="quarter" idx="14"/>
          </p:nvPr>
        </p:nvSpPr>
        <p:spPr>
          <a:xfrm>
            <a:off x="5964238" y="1691143"/>
            <a:ext cx="5053012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37" name="内容占位符 7"/>
          <p:cNvSpPr>
            <a:spLocks noGrp="1"/>
          </p:cNvSpPr>
          <p:nvPr>
            <p:ph sz="quarter" idx="15"/>
          </p:nvPr>
        </p:nvSpPr>
        <p:spPr>
          <a:xfrm>
            <a:off x="1288602" y="1685869"/>
            <a:ext cx="4602609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副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88603" y="1603880"/>
            <a:ext cx="4591717" cy="490904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457200">
              <a:buSzPct val="90000"/>
              <a:buFont typeface="Wingdings 2" panose="05020102010507070707" pitchFamily="18" charset="2"/>
              <a:buChar char=""/>
              <a:defRPr lang="zh-CN" altLang="en-US" sz="2800" smtClean="0">
                <a:solidFill>
                  <a:schemeClr val="accent1"/>
                </a:solidFill>
                <a:latin typeface="可可布丁体" panose="02010600040101010101" charset="-122"/>
                <a:ea typeface="可可布丁体" panose="02010600040101010101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6" name="椭圆 15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可可布丁体" panose="02010600040101010101" charset="-122"/>
                <a:ea typeface="可可布丁体" panose="02010600040101010101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6"/>
          </p:nvPr>
        </p:nvSpPr>
        <p:spPr>
          <a:xfrm>
            <a:off x="1289050" y="2263775"/>
            <a:ext cx="9728200" cy="3324225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可可布丁体" panose="02010600040101010101" charset="-122"/>
                <a:ea typeface="可可布丁体" panose="02010600040101010101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1254125" y="1495425"/>
            <a:ext cx="9631363" cy="4078288"/>
          </a:xfrm>
        </p:spPr>
        <p:txBody>
          <a:bodyPr/>
          <a:lstStyle>
            <a:lvl1pPr marL="0" indent="0" algn="just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  <a:endParaRPr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  <a:endParaRPr lang="zh-CN" altLang="en-US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创意电子进阶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创意电子进阶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  <a:endParaRPr lang="zh-CN" altLang="en-US" dirty="0"/>
          </a:p>
        </p:txBody>
      </p:sp>
      <p:sp>
        <p:nvSpPr>
          <p:cNvPr id="31" name="文本框 30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创意电子进阶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带注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27161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44709" y="5526742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10515600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方正粗圆简体" panose="02000000000000000000" charset="-122"/>
          <a:ea typeface="方正粗圆简体" panose="02000000000000000000" charset="-122"/>
          <a:cs typeface="+mj-cs"/>
          <a:sym typeface="方正粗圆简体" panose="020000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4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55688" y="1196975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99124" y="2194933"/>
              <a:ext cx="5121915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700" spc="-300" dirty="0">
                  <a:solidFill>
                    <a:schemeClr val="accent1"/>
                  </a:solidFill>
                  <a:latin typeface="方正粗圆简体" panose="02000000000000000000" charset="-122"/>
                  <a:ea typeface="方正粗圆简体" panose="02000000000000000000" charset="-122"/>
                  <a:sym typeface="方正粗圆简体" panose="02000000000000000000" charset="-122"/>
                </a:rPr>
                <a:t>创意电子进阶</a:t>
              </a:r>
              <a:endParaRPr lang="zh-CN" altLang="en-US" sz="6700" spc="-30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99124" y="1563990"/>
              <a:ext cx="512191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500" dirty="0">
                  <a:solidFill>
                    <a:schemeClr val="accent1"/>
                  </a:solidFill>
                  <a:latin typeface="方正粗圆简体" panose="02000000000000000000" charset="-122"/>
                  <a:ea typeface="方正粗圆简体" panose="02000000000000000000" charset="-122"/>
                  <a:sym typeface="方正粗圆简体" panose="02000000000000000000" charset="-122"/>
                </a:rPr>
                <a:t>创客教育系列课程</a:t>
              </a:r>
              <a:endParaRPr lang="zh-CN" altLang="en-US" sz="350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endParaRP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1337946" y="4051635"/>
              <a:ext cx="3058159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0" rIns="180000" bIns="0" rtlCol="0" anchor="b">
              <a:spAutoFit/>
            </a:bodyPr>
            <a:lstStyle/>
            <a:p>
              <a:pPr algn="ctr"/>
              <a:r>
                <a:rPr lang="zh-CN" altLang="en-US" sz="2400" b="1" dirty="0">
                  <a:latin typeface="+mn-ea"/>
                </a:rPr>
                <a:t>米思齐团队 张老师</a:t>
              </a:r>
              <a:endParaRPr lang="zh-CN" altLang="en-US" sz="2400" b="1" dirty="0">
                <a:latin typeface="+mn-ea"/>
              </a:endParaRP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475"/>
            <a:ext cx="10731500" cy="1541145"/>
          </a:xfrm>
        </p:spPr>
        <p:txBody>
          <a:bodyPr>
            <a:noAutofit/>
          </a:bodyPr>
          <a:lstStyle/>
          <a:p>
            <a:r>
              <a:rPr lang="zh-CN" altLang="en-US" dirty="0"/>
              <a:t>③划分温度范围，制定穿衣指南</a:t>
            </a:r>
            <a:r>
              <a:rPr lang="zh-CN" altLang="en-US" dirty="0"/>
              <a:t>的规则。将获取温度的值存在</a:t>
            </a:r>
            <a:r>
              <a:rPr lang="en-US" altLang="zh-CN" dirty="0"/>
              <a:t>temperature</a:t>
            </a:r>
            <a:r>
              <a:rPr lang="zh-CN" altLang="en-US" dirty="0"/>
              <a:t>变量</a:t>
            </a:r>
            <a:r>
              <a:rPr lang="zh-CN" altLang="en-US" dirty="0"/>
              <a:t>里。</a:t>
            </a:r>
            <a:endParaRPr lang="zh-CN" altLang="en-US" dirty="0"/>
          </a:p>
        </p:txBody>
      </p:sp>
      <p:graphicFrame>
        <p:nvGraphicFramePr>
          <p:cNvPr id="1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38200" y="2343150"/>
          <a:ext cx="4946650" cy="2378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415"/>
                <a:gridCol w="856615"/>
                <a:gridCol w="1127760"/>
                <a:gridCol w="1419860"/>
              </a:tblGrid>
              <a:tr h="380365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temperature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state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dirty="0" err="1"/>
                        <a:t>wear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RGB</a:t>
                      </a:r>
                      <a:r>
                        <a:rPr lang="zh-CN" altLang="en-US" dirty="0"/>
                        <a:t>灯</a:t>
                      </a:r>
                      <a:r>
                        <a:rPr lang="zh-CN" altLang="en-US" dirty="0"/>
                        <a:t>的值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80365"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&lt;10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coat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(0,0,255)</a:t>
                      </a:r>
                      <a:endParaRPr lang="en-US" altLang="zh-CN" dirty="0"/>
                    </a:p>
                  </a:txBody>
                  <a:tcPr anchor="ctr"/>
                </a:tc>
              </a:tr>
              <a:tr h="380365"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[10,15)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sweater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(0,255,0)</a:t>
                      </a:r>
                      <a:endParaRPr lang="en-US" altLang="zh-CN" dirty="0"/>
                    </a:p>
                  </a:txBody>
                  <a:tcPr anchor="ctr"/>
                </a:tc>
              </a:tr>
              <a:tr h="476250"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[15,20)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jacket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(0,255,255)</a:t>
                      </a:r>
                      <a:endParaRPr lang="en-US" altLang="zh-CN" dirty="0"/>
                    </a:p>
                  </a:txBody>
                  <a:tcPr anchor="ctr"/>
                </a:tc>
              </a:tr>
              <a:tr h="380365"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[20,25)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shirt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(255,255,0)</a:t>
                      </a:r>
                      <a:endParaRPr lang="en-US" altLang="zh-CN" dirty="0"/>
                    </a:p>
                  </a:txBody>
                  <a:tcPr anchor="ctr"/>
                </a:tc>
              </a:tr>
              <a:tr h="380365">
                <a:tc>
                  <a:txBody>
                    <a:bodyPr/>
                    <a:p>
                      <a:pPr algn="ctr"/>
                      <a:r>
                        <a:rPr lang="zh-CN" altLang="en-US" dirty="0"/>
                        <a:t>≥</a:t>
                      </a:r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T-shirt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/>
                        <a:t>(255,0,0)</a:t>
                      </a:r>
                      <a:endParaRPr lang="en-US" altLang="zh-CN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990" y="5656580"/>
            <a:ext cx="1139190" cy="41338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369300" y="5656580"/>
            <a:ext cx="3200400" cy="4000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请自行补充完整剩余的代码</a:t>
            </a:r>
            <a:endParaRPr lang="zh-CN" altLang="en-US" sz="2000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77990" y="5185410"/>
            <a:ext cx="639445" cy="342900"/>
          </a:xfrm>
          <a:prstGeom prst="rect">
            <a:avLst/>
          </a:prstGeom>
          <a:noFill/>
        </p:spPr>
        <p:txBody>
          <a:bodyPr vert="eaVert" wrap="none" lIns="0" tIns="0" rIns="0" bIns="0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32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...</a:t>
            </a:r>
            <a:endParaRPr lang="en-US" altLang="zh-CN" sz="3200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b="33654"/>
          <a:stretch>
            <a:fillRect/>
          </a:stretch>
        </p:blipFill>
        <p:spPr>
          <a:xfrm>
            <a:off x="6777990" y="1852930"/>
            <a:ext cx="4449445" cy="3502660"/>
          </a:xfrm>
          <a:prstGeom prst="flowChartDocumen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475"/>
            <a:ext cx="10467340" cy="659130"/>
          </a:xfrm>
        </p:spPr>
        <p:txBody>
          <a:bodyPr>
            <a:noAutofit/>
          </a:bodyPr>
          <a:lstStyle/>
          <a:p>
            <a:r>
              <a:rPr lang="zh-CN" altLang="en-US" dirty="0"/>
              <a:t>④查看指南。按下</a:t>
            </a:r>
            <a:r>
              <a:rPr lang="en-US" altLang="zh-CN" dirty="0"/>
              <a:t>B1</a:t>
            </a:r>
            <a:r>
              <a:rPr lang="zh-CN" altLang="en-US" dirty="0"/>
              <a:t>按钮，屏幕滚动显示当前温度下对应的</a:t>
            </a:r>
            <a:r>
              <a:rPr lang="zh-CN" altLang="en-US" dirty="0"/>
              <a:t>穿着。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43605" y="1792605"/>
            <a:ext cx="6783705" cy="45986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78705" y="5105400"/>
            <a:ext cx="3653790" cy="1055370"/>
          </a:xfrm>
          <a:prstGeom prst="rect">
            <a:avLst/>
          </a:prstGeom>
          <a:noFill/>
          <a:ln w="22225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6340" y="1076325"/>
            <a:ext cx="3636010" cy="5228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215" y="1429385"/>
            <a:ext cx="6671945" cy="45231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dirty="0"/>
              <a:t>完整代码展示</a:t>
            </a:r>
            <a:endParaRPr dirty="0"/>
          </a:p>
        </p:txBody>
      </p:sp>
      <p:cxnSp>
        <p:nvCxnSpPr>
          <p:cNvPr id="7" name="直接箭头连接符 6"/>
          <p:cNvCxnSpPr>
            <a:endCxn id="6" idx="1"/>
          </p:cNvCxnSpPr>
          <p:nvPr/>
        </p:nvCxnSpPr>
        <p:spPr>
          <a:xfrm flipV="1">
            <a:off x="4707255" y="3690620"/>
            <a:ext cx="2839085" cy="518795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25940" y="2044492"/>
            <a:ext cx="995786" cy="1005019"/>
          </a:xfrm>
        </p:spPr>
        <p:txBody>
          <a:bodyPr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知识积累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dirty="0"/>
              <a:t>学一学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38200" y="1209675"/>
            <a:ext cx="5727700" cy="9232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228600" indent="-288290" algn="l">
              <a:lnSpc>
                <a:spcPct val="100000"/>
              </a:lnSpc>
              <a:spcBef>
                <a:spcPts val="1000"/>
              </a:spcBef>
              <a:buClrTx/>
              <a:buSzPct val="90000"/>
              <a:buFont typeface="Wingdings 2" panose="05020102010507070707" pitchFamily="18" charset="2"/>
              <a:buChar char=""/>
            </a:pPr>
            <a:r>
              <a:rPr lang="zh-CN" altLang="en-US" sz="2400" dirty="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+mn-ea"/>
              </a:rPr>
              <a:t>温度传感器</a:t>
            </a:r>
            <a:endParaRPr lang="zh-CN" altLang="en-US" sz="2400" dirty="0" smtClean="0">
              <a:solidFill>
                <a:schemeClr val="accent1"/>
              </a:solidFill>
              <a:latin typeface="方正粗圆简体" panose="02000000000000000000" charset="-122"/>
              <a:ea typeface="方正粗圆简体" panose="02000000000000000000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zh-CN" altLang="en-US" sz="2400" spc="100" dirty="0">
              <a:solidFill>
                <a:schemeClr val="tx1">
                  <a:lumMod val="75000"/>
                  <a:lumOff val="25000"/>
                </a:schemeClr>
              </a:solidFill>
              <a:latin typeface="方正准圆_GBK" panose="02000000000000000000" charset="-122"/>
              <a:ea typeface="方正准圆_GBK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4560" y="1647825"/>
            <a:ext cx="9965055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微软雅黑" panose="020B0503020204020204" charset="-122"/>
                <a:sym typeface="+mn-ea"/>
              </a:rPr>
              <a:t>用来</a:t>
            </a:r>
            <a:r>
              <a:rPr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微软雅黑" panose="020B0503020204020204" charset="-122"/>
                <a:sym typeface="+mn-ea"/>
              </a:rPr>
              <a:t>获取实际温度值（℃）</a:t>
            </a:r>
            <a:r>
              <a:rPr 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微软雅黑" panose="020B0503020204020204" charset="-122"/>
                <a:sym typeface="+mn-ea"/>
              </a:rPr>
              <a:t>。</a:t>
            </a:r>
            <a:endParaRPr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810" y="3111500"/>
            <a:ext cx="3644900" cy="635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760" y="2790190"/>
            <a:ext cx="3352800" cy="2209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dirty="0"/>
              <a:t>学一学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38200" y="1209675"/>
            <a:ext cx="5727700" cy="9232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228600" indent="-288290" algn="l">
              <a:lnSpc>
                <a:spcPct val="100000"/>
              </a:lnSpc>
              <a:spcBef>
                <a:spcPts val="1000"/>
              </a:spcBef>
              <a:buClrTx/>
              <a:buSzPct val="90000"/>
              <a:buFont typeface="Wingdings 2" panose="05020102010507070707" pitchFamily="18" charset="2"/>
              <a:buChar char=""/>
            </a:pPr>
            <a:r>
              <a:rPr lang="zh-CN" altLang="en-US" sz="2400" dirty="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+mn-ea"/>
              </a:rPr>
              <a:t>多分支条件结构</a:t>
            </a:r>
            <a:endParaRPr lang="zh-CN" altLang="en-US" sz="2400" dirty="0" smtClean="0">
              <a:solidFill>
                <a:schemeClr val="accent1"/>
              </a:solidFill>
              <a:latin typeface="方正粗圆简体" panose="02000000000000000000" charset="-122"/>
              <a:ea typeface="方正粗圆简体" panose="02000000000000000000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zh-CN" altLang="en-US" sz="2400" spc="100" dirty="0">
              <a:solidFill>
                <a:schemeClr val="tx1">
                  <a:lumMod val="75000"/>
                  <a:lumOff val="25000"/>
                </a:schemeClr>
              </a:solidFill>
              <a:latin typeface="方正准圆_GBK" panose="02000000000000000000" charset="-122"/>
              <a:ea typeface="方正准圆_GBK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4560" y="1647825"/>
            <a:ext cx="9965055" cy="11074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微软雅黑" panose="020B0503020204020204" charset="-122"/>
                <a:sym typeface="+mn-ea"/>
              </a:rPr>
              <a:t>适用于“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微软雅黑" panose="020B0503020204020204" charset="-122"/>
                <a:sym typeface="+mn-ea"/>
              </a:rPr>
              <a:t>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微软雅黑" panose="020B0503020204020204" charset="-122"/>
                <a:sym typeface="+mn-ea"/>
              </a:rPr>
              <a:t>选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微软雅黑" panose="020B0503020204020204" charset="-122"/>
                <a:sym typeface="+mn-ea"/>
              </a:rPr>
              <a:t>”条件判断。一个多分支条件结构中的多个语句块，有且只有一个被执行。</a:t>
            </a:r>
            <a:endParaRPr lang="zh-CN" altLang="en-US" sz="2400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827395" y="3042285"/>
            <a:ext cx="5208270" cy="2853055"/>
            <a:chOff x="348604" y="2138275"/>
            <a:chExt cx="4247272" cy="2326338"/>
          </a:xfrm>
        </p:grpSpPr>
        <p:sp>
          <p:nvSpPr>
            <p:cNvPr id="29" name="流程图: 终止 28"/>
            <p:cNvSpPr/>
            <p:nvPr/>
          </p:nvSpPr>
          <p:spPr>
            <a:xfrm>
              <a:off x="728267" y="2138275"/>
              <a:ext cx="852078" cy="288000"/>
            </a:xfrm>
            <a:prstGeom prst="flowChartTerminator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p>
              <a:pPr algn="ctr"/>
              <a:r>
                <a:rPr lang="zh-CN" altLang="en-US" sz="12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开始</a:t>
              </a:r>
              <a:endParaRPr lang="zh-CN" altLang="en-US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30" name="直接箭头连接符 29"/>
            <p:cNvCxnSpPr>
              <a:stCxn id="29" idx="2"/>
              <a:endCxn id="57" idx="0"/>
            </p:cNvCxnSpPr>
            <p:nvPr/>
          </p:nvCxnSpPr>
          <p:spPr>
            <a:xfrm>
              <a:off x="1154306" y="2426275"/>
              <a:ext cx="4298" cy="242644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tailEnd type="stealth" w="med" len="med"/>
            </a:ln>
            <a:effectLst/>
          </p:spPr>
        </p:cxnSp>
        <p:grpSp>
          <p:nvGrpSpPr>
            <p:cNvPr id="31" name="组合 30"/>
            <p:cNvGrpSpPr/>
            <p:nvPr/>
          </p:nvGrpSpPr>
          <p:grpSpPr>
            <a:xfrm>
              <a:off x="348604" y="2595778"/>
              <a:ext cx="1893889" cy="1162560"/>
              <a:chOff x="348604" y="2595778"/>
              <a:chExt cx="1893889" cy="1162560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801359" y="3091385"/>
                <a:ext cx="370332" cy="2547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是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52" name="直接箭头连接符 51"/>
              <p:cNvCxnSpPr>
                <a:stCxn id="57" idx="2"/>
                <a:endCxn id="54" idx="0"/>
              </p:cNvCxnSpPr>
              <p:nvPr/>
            </p:nvCxnSpPr>
            <p:spPr>
              <a:xfrm flipH="1">
                <a:off x="1156131" y="3111083"/>
                <a:ext cx="2473" cy="343069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  <a:tailEnd type="stealth" w="med" len="med"/>
              </a:ln>
              <a:effectLst/>
            </p:spPr>
          </p:cxnSp>
          <p:cxnSp>
            <p:nvCxnSpPr>
              <p:cNvPr id="53" name="连接符: 肘形 52"/>
              <p:cNvCxnSpPr>
                <a:stCxn id="57" idx="3"/>
                <a:endCxn id="49" idx="0"/>
              </p:cNvCxnSpPr>
              <p:nvPr/>
            </p:nvCxnSpPr>
            <p:spPr>
              <a:xfrm>
                <a:off x="1968604" y="2890001"/>
                <a:ext cx="217458" cy="207044"/>
              </a:xfrm>
              <a:prstGeom prst="bentConnector2">
                <a:avLst/>
              </a:prstGeom>
              <a:noFill/>
              <a:ln w="381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  <a:tailEnd type="stealth" w="med" len="med"/>
              </a:ln>
              <a:effectLst/>
            </p:spPr>
          </p:cxnSp>
          <p:sp>
            <p:nvSpPr>
              <p:cNvPr id="54" name="矩形 53"/>
              <p:cNvSpPr/>
              <p:nvPr/>
            </p:nvSpPr>
            <p:spPr>
              <a:xfrm>
                <a:off x="774632" y="3454152"/>
                <a:ext cx="762998" cy="30418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+mn-ea"/>
                  </a:rPr>
                  <a:t>语句块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+mn-ea"/>
                  </a:rPr>
                  <a:t>1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872161" y="2595778"/>
                <a:ext cx="370332" cy="2547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否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348604" y="2668919"/>
                <a:ext cx="1620000" cy="442164"/>
                <a:chOff x="266918" y="2486662"/>
                <a:chExt cx="1620000" cy="442164"/>
              </a:xfrm>
            </p:grpSpPr>
            <p:sp>
              <p:nvSpPr>
                <p:cNvPr id="57" name="流程图: 决策 56"/>
                <p:cNvSpPr/>
                <p:nvPr/>
              </p:nvSpPr>
              <p:spPr>
                <a:xfrm>
                  <a:off x="266918" y="2486662"/>
                  <a:ext cx="1620000" cy="442164"/>
                </a:xfrm>
                <a:prstGeom prst="flowChartDecision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p>
                  <a:pPr algn="ctr"/>
                  <a:endParaRPr lang="zh-CN" altLang="en-US" sz="12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58" name="文本框 57"/>
                <p:cNvSpPr txBox="1"/>
                <p:nvPr/>
              </p:nvSpPr>
              <p:spPr>
                <a:xfrm>
                  <a:off x="333320" y="2573500"/>
                  <a:ext cx="1475270" cy="2247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sz="1200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rPr>
                    <a:t>条件表达式</a:t>
                  </a:r>
                  <a:r>
                    <a:rPr lang="en-US" altLang="zh-CN" sz="1200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rPr>
                    <a:t>1</a:t>
                  </a:r>
                  <a:endParaRPr lang="zh-CN" altLang="en-US" sz="12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/>
          </p:nvGrpSpPr>
          <p:grpSpPr>
            <a:xfrm>
              <a:off x="1376062" y="3006646"/>
              <a:ext cx="1907635" cy="1134611"/>
              <a:chOff x="348604" y="2366552"/>
              <a:chExt cx="1907635" cy="1134611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848243" y="2824173"/>
                <a:ext cx="370332" cy="2547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是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44" name="直接箭头连接符 43"/>
              <p:cNvCxnSpPr>
                <a:stCxn id="49" idx="2"/>
                <a:endCxn id="46" idx="0"/>
              </p:cNvCxnSpPr>
              <p:nvPr/>
            </p:nvCxnSpPr>
            <p:spPr>
              <a:xfrm flipH="1">
                <a:off x="1156131" y="2851713"/>
                <a:ext cx="2473" cy="345264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  <a:tailEnd type="stealth" w="med" len="med"/>
              </a:ln>
              <a:effectLst/>
            </p:spPr>
          </p:cxnSp>
          <p:cxnSp>
            <p:nvCxnSpPr>
              <p:cNvPr id="45" name="连接符: 肘形 44"/>
              <p:cNvCxnSpPr>
                <a:stCxn id="49" idx="3"/>
                <a:endCxn id="41" idx="0"/>
              </p:cNvCxnSpPr>
              <p:nvPr/>
            </p:nvCxnSpPr>
            <p:spPr>
              <a:xfrm>
                <a:off x="1968604" y="2654332"/>
                <a:ext cx="216270" cy="239034"/>
              </a:xfrm>
              <a:prstGeom prst="bentConnector2">
                <a:avLst/>
              </a:prstGeom>
              <a:noFill/>
              <a:ln w="381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  <a:tailEnd type="stealth" w="med" len="med"/>
              </a:ln>
              <a:effectLst/>
            </p:spPr>
          </p:cxnSp>
          <p:sp>
            <p:nvSpPr>
              <p:cNvPr id="46" name="矩形 45"/>
              <p:cNvSpPr/>
              <p:nvPr/>
            </p:nvSpPr>
            <p:spPr>
              <a:xfrm>
                <a:off x="811971" y="3196977"/>
                <a:ext cx="688320" cy="30418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+mn-ea"/>
                  </a:rPr>
                  <a:t>语句块</a:t>
                </a:r>
                <a:r>
                  <a:rPr lang="en-US" altLang="zh-CN" sz="12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2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1885907" y="2366552"/>
                <a:ext cx="370332" cy="2547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否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348604" y="2456951"/>
                <a:ext cx="1620000" cy="394762"/>
                <a:chOff x="266918" y="2274694"/>
                <a:chExt cx="1620000" cy="394762"/>
              </a:xfrm>
            </p:grpSpPr>
            <p:sp>
              <p:nvSpPr>
                <p:cNvPr id="49" name="流程图: 决策 48"/>
                <p:cNvSpPr/>
                <p:nvPr/>
              </p:nvSpPr>
              <p:spPr>
                <a:xfrm>
                  <a:off x="266918" y="2274694"/>
                  <a:ext cx="1620000" cy="394762"/>
                </a:xfrm>
                <a:prstGeom prst="flowChartDecision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p>
                  <a:pPr algn="ctr"/>
                  <a:endParaRPr lang="zh-CN" altLang="en-US" sz="12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50" name="文本框 49"/>
                <p:cNvSpPr txBox="1"/>
                <p:nvPr/>
              </p:nvSpPr>
              <p:spPr>
                <a:xfrm>
                  <a:off x="331145" y="2344178"/>
                  <a:ext cx="1475270" cy="2247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sz="1200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rPr>
                    <a:t>条件表达式</a:t>
                  </a:r>
                  <a:r>
                    <a:rPr lang="en-US" altLang="zh-CN" sz="1200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rPr>
                    <a:t>2</a:t>
                  </a:r>
                  <a:endParaRPr lang="zh-CN" altLang="en-US" sz="12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endParaRPr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2402332" y="3443528"/>
              <a:ext cx="2193544" cy="1021085"/>
              <a:chOff x="348604" y="2166994"/>
              <a:chExt cx="2193544" cy="1021085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850980" y="2574012"/>
                <a:ext cx="370332" cy="2547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是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cxnSp>
            <p:nvCxnSpPr>
              <p:cNvPr id="36" name="直接箭头连接符 35"/>
              <p:cNvCxnSpPr>
                <a:stCxn id="41" idx="2"/>
                <a:endCxn id="38" idx="0"/>
              </p:cNvCxnSpPr>
              <p:nvPr/>
            </p:nvCxnSpPr>
            <p:spPr>
              <a:xfrm flipH="1">
                <a:off x="1156131" y="2651238"/>
                <a:ext cx="2473" cy="231414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  <a:tailEnd type="stealth" w="med" len="med"/>
              </a:ln>
              <a:effectLst/>
            </p:spPr>
          </p:cxnSp>
          <p:cxnSp>
            <p:nvCxnSpPr>
              <p:cNvPr id="37" name="连接符: 肘形 36"/>
              <p:cNvCxnSpPr>
                <a:stCxn id="41" idx="3"/>
                <a:endCxn id="73" idx="0"/>
              </p:cNvCxnSpPr>
              <p:nvPr/>
            </p:nvCxnSpPr>
            <p:spPr>
              <a:xfrm>
                <a:off x="1968604" y="2454082"/>
                <a:ext cx="221858" cy="429811"/>
              </a:xfrm>
              <a:prstGeom prst="bentConnector2">
                <a:avLst/>
              </a:prstGeom>
              <a:noFill/>
              <a:ln w="381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800000"/>
                <a:tailEnd type="stealth" w="med" len="med"/>
              </a:ln>
              <a:effectLst/>
            </p:spPr>
          </p:cxnSp>
          <p:sp>
            <p:nvSpPr>
              <p:cNvPr id="38" name="矩形 37"/>
              <p:cNvSpPr/>
              <p:nvPr/>
            </p:nvSpPr>
            <p:spPr>
              <a:xfrm>
                <a:off x="804445" y="2882652"/>
                <a:ext cx="703372" cy="30418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+mn-ea"/>
                  </a:rPr>
                  <a:t>语句块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+mn-ea"/>
                  </a:rPr>
                  <a:t>3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1868974" y="2166994"/>
                <a:ext cx="370332" cy="2547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否</a:t>
                </a:r>
                <a:endPara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348604" y="2256926"/>
                <a:ext cx="1620000" cy="394312"/>
                <a:chOff x="266918" y="2074669"/>
                <a:chExt cx="1620000" cy="394312"/>
              </a:xfrm>
            </p:grpSpPr>
            <p:sp>
              <p:nvSpPr>
                <p:cNvPr id="41" name="流程图: 决策 40"/>
                <p:cNvSpPr/>
                <p:nvPr/>
              </p:nvSpPr>
              <p:spPr>
                <a:xfrm>
                  <a:off x="266918" y="2074669"/>
                  <a:ext cx="1620000" cy="394312"/>
                </a:xfrm>
                <a:prstGeom prst="flowChartDecision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p>
                  <a:pPr algn="ctr"/>
                  <a:endParaRPr lang="zh-CN" altLang="en-US" sz="12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42" name="文本框 41"/>
                <p:cNvSpPr txBox="1"/>
                <p:nvPr/>
              </p:nvSpPr>
              <p:spPr>
                <a:xfrm>
                  <a:off x="350912" y="2147074"/>
                  <a:ext cx="1475270" cy="2247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sz="1200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rPr>
                    <a:t>条件表达式</a:t>
                  </a:r>
                  <a:r>
                    <a:rPr lang="en-US" altLang="zh-CN" sz="1200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</a:rPr>
                    <a:t>3</a:t>
                  </a:r>
                  <a:endParaRPr lang="zh-CN" altLang="en-US" sz="12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endParaRPr>
                </a:p>
              </p:txBody>
            </p:sp>
          </p:grpSp>
          <p:sp>
            <p:nvSpPr>
              <p:cNvPr id="73" name="矩形 72"/>
              <p:cNvSpPr/>
              <p:nvPr/>
            </p:nvSpPr>
            <p:spPr>
              <a:xfrm>
                <a:off x="1838776" y="2883893"/>
                <a:ext cx="703372" cy="30418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+mn-ea"/>
                  </a:rPr>
                  <a:t>语句块</a:t>
                </a:r>
                <a:r>
                  <a:rPr kumimoji="0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+mn-ea"/>
                  </a:rPr>
                  <a:t>4</a:t>
                </a:r>
                <a:endPara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9580" y="2809240"/>
            <a:ext cx="1821180" cy="31165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14345" y="2943225"/>
            <a:ext cx="1884045" cy="359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条件表达式</a:t>
            </a:r>
            <a:r>
              <a:rPr lang="en-US" altLang="zh-CN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en-US" altLang="zh-CN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96820" y="3302635"/>
            <a:ext cx="822960" cy="359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语句</a:t>
            </a:r>
            <a:r>
              <a:rPr lang="en-US" altLang="zh-CN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en-US" altLang="zh-CN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81325" y="3662045"/>
            <a:ext cx="1514475" cy="359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条件表达式</a:t>
            </a:r>
            <a:r>
              <a:rPr lang="en-US" altLang="zh-CN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altLang="zh-CN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16250" y="4380865"/>
            <a:ext cx="1514475" cy="359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条件表达式</a:t>
            </a:r>
            <a:r>
              <a:rPr lang="en-US" altLang="zh-CN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US" altLang="zh-CN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96820" y="4021455"/>
            <a:ext cx="822960" cy="359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语句</a:t>
            </a:r>
            <a:r>
              <a:rPr lang="en-US" altLang="zh-CN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altLang="zh-CN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80310" y="4794250"/>
            <a:ext cx="822960" cy="359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语句</a:t>
            </a:r>
            <a:r>
              <a:rPr lang="en-US" altLang="zh-CN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US" altLang="zh-CN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96820" y="5253990"/>
            <a:ext cx="822960" cy="359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语句</a:t>
            </a:r>
            <a:r>
              <a:rPr lang="en-US" altLang="zh-CN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en-US" altLang="zh-CN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 lang="zh-CN" altLang="en-US" dirty="0"/>
              <a:t>学一学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453515"/>
            <a:ext cx="5372100" cy="234632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</a:pPr>
            <a:r>
              <a:rPr lang="zh-CN" altLang="en-US" sz="2000" dirty="0">
                <a:sym typeface="+mn-ea"/>
              </a:rPr>
              <a:t>元组的下标或索引从0开始，第1个是0号元素，第2个是1号元素，依此类推。索引可以看作人为规定的“顺序”。</a:t>
            </a:r>
            <a:endParaRPr lang="zh-CN" altLang="en-US" sz="2000" dirty="0"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</a:pPr>
            <a:r>
              <a:rPr lang="zh-CN" altLang="en-US" sz="2000" dirty="0">
                <a:sym typeface="+mn-ea"/>
              </a:rPr>
              <a:t>元组中的数据有序，不可随意更改顺序。</a:t>
            </a:r>
            <a:endParaRPr lang="zh-CN" altLang="en-US" sz="2000" dirty="0"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</a:pPr>
            <a:r>
              <a:rPr lang="zh-CN" altLang="en-US" sz="2000" dirty="0">
                <a:sym typeface="+mn-ea"/>
              </a:rPr>
              <a:t>元组中的各项不需要具有相同的类型。</a:t>
            </a:r>
            <a:endParaRPr lang="zh-CN" altLang="en-US" sz="2000" dirty="0"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charset="0"/>
            </a:pPr>
            <a:endParaRPr lang="zh-CN" altLang="en-US" sz="2000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838200" y="1084580"/>
            <a:ext cx="1922145" cy="460375"/>
          </a:xfrm>
        </p:spPr>
        <p:txBody>
          <a:bodyPr wrap="square"/>
          <a:lstStyle/>
          <a:p>
            <a:pPr algn="l">
              <a:buClrTx/>
            </a:pPr>
            <a:r>
              <a:rPr lang="zh-CN" altLang="en-US" dirty="0"/>
              <a:t> </a:t>
            </a:r>
            <a:r>
              <a:rPr dirty="0"/>
              <a:t>元组的</a:t>
            </a:r>
            <a:r>
              <a:rPr dirty="0"/>
              <a:t>特点</a:t>
            </a:r>
            <a:endParaRPr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1335" y="645795"/>
            <a:ext cx="4177665" cy="54044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dirty="0"/>
              <a:t>学一学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38200" y="1209675"/>
            <a:ext cx="5727700" cy="9232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228600" indent="-288290" algn="l">
              <a:lnSpc>
                <a:spcPct val="100000"/>
              </a:lnSpc>
              <a:spcBef>
                <a:spcPts val="1000"/>
              </a:spcBef>
              <a:buClrTx/>
              <a:buSzPct val="90000"/>
              <a:buFont typeface="Wingdings 2" panose="05020102010507070707" pitchFamily="18" charset="2"/>
              <a:buChar char=""/>
            </a:pPr>
            <a:r>
              <a:rPr lang="zh-CN" altLang="en-US" sz="2400" dirty="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+mn-ea"/>
              </a:rPr>
              <a:t>时间差的妙用</a:t>
            </a:r>
            <a:endParaRPr lang="zh-CN" altLang="en-US" sz="2400" dirty="0" smtClean="0">
              <a:solidFill>
                <a:schemeClr val="accent1"/>
              </a:solidFill>
              <a:latin typeface="方正粗圆简体" panose="02000000000000000000" charset="-122"/>
              <a:ea typeface="方正粗圆简体" panose="02000000000000000000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zh-CN" altLang="en-US" sz="2400" spc="100" dirty="0">
              <a:solidFill>
                <a:schemeClr val="tx1">
                  <a:lumMod val="75000"/>
                  <a:lumOff val="25000"/>
                </a:schemeClr>
              </a:solidFill>
              <a:latin typeface="方正准圆_GBK" panose="02000000000000000000" charset="-122"/>
              <a:ea typeface="方正准圆_GBK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8200" y="1817370"/>
            <a:ext cx="5490845" cy="11074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作用1：轮询时间戳，精准记录时间。</a:t>
            </a:r>
            <a:endParaRPr lang="zh-CN" altLang="en-US" sz="24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作用2：替代延时，</a:t>
            </a:r>
            <a:r>
              <a: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按键随时生效。</a:t>
            </a:r>
            <a:endParaRPr lang="zh-CN" altLang="en-US" sz="2400" spc="1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318510"/>
            <a:ext cx="2476500" cy="1562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165" y="3451860"/>
            <a:ext cx="6146800" cy="1295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33955" y="2044492"/>
            <a:ext cx="979755" cy="1035925"/>
          </a:xfrm>
        </p:spPr>
        <p:txBody>
          <a:bodyPr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课后乐园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练习巩固</a:t>
            </a:r>
            <a:endParaRPr lang="zh-CN" altLang="en-US" dirty="0"/>
          </a:p>
        </p:txBody>
      </p:sp>
      <p:sp>
        <p:nvSpPr>
          <p:cNvPr id="3" name="文本占位符 4"/>
          <p:cNvSpPr>
            <a:spLocks noGrp="1"/>
          </p:cNvSpPr>
          <p:nvPr/>
        </p:nvSpPr>
        <p:spPr>
          <a:xfrm>
            <a:off x="847090" y="1320024"/>
            <a:ext cx="10405533" cy="49298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运行下图程序后，显示屏上</a:t>
            </a:r>
            <a:r>
              <a:rPr lang="zh-CN" altLang="en-US" dirty="0"/>
              <a:t>会显示什么内容（）</a:t>
            </a:r>
            <a:endParaRPr lang="zh-CN" altLang="en-US" dirty="0"/>
          </a:p>
          <a:p>
            <a:pPr algn="l"/>
            <a:r>
              <a:rPr lang="en-US" altLang="zh-CN" dirty="0"/>
              <a:t>     A. 8           B.  Mixly          C. 20        D. Hello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7040" y="2677160"/>
            <a:ext cx="3954780" cy="25374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9"/>
          <p:cNvSpPr>
            <a:spLocks noGrp="1"/>
          </p:cNvSpPr>
          <p:nvPr>
            <p:ph type="body" sz="quarter" idx="13"/>
          </p:nvPr>
        </p:nvSpPr>
        <p:spPr>
          <a:xfrm>
            <a:off x="4513898" y="2166324"/>
            <a:ext cx="3164205" cy="1309370"/>
          </a:xfrm>
        </p:spPr>
        <p:txBody>
          <a:bodyPr/>
          <a:lstStyle/>
          <a:p>
            <a:pPr algn="ctr"/>
            <a:r>
              <a:rPr lang="zh-CN" altLang="en-US" dirty="0"/>
              <a:t>第 </a:t>
            </a:r>
            <a:r>
              <a:rPr lang="en-US" altLang="zh-CN" dirty="0"/>
              <a:t>9 </a:t>
            </a:r>
            <a:r>
              <a:rPr lang="zh-CN" altLang="en-US" dirty="0"/>
              <a:t>课</a:t>
            </a:r>
            <a:endParaRPr lang="zh-CN" altLang="en-US" dirty="0"/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4"/>
          </p:nvPr>
        </p:nvSpPr>
        <p:spPr>
          <a:xfrm>
            <a:off x="3616958" y="3369434"/>
            <a:ext cx="4958080" cy="1715770"/>
          </a:xfrm>
        </p:spPr>
        <p:txBody>
          <a:bodyPr/>
          <a:lstStyle/>
          <a:p>
            <a:r>
              <a:rPr dirty="0"/>
              <a:t>穿衣指南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练习巩固</a:t>
            </a:r>
            <a:endParaRPr lang="zh-CN" altLang="en-US" dirty="0"/>
          </a:p>
        </p:txBody>
      </p:sp>
      <p:sp>
        <p:nvSpPr>
          <p:cNvPr id="3" name="文本占位符 4"/>
          <p:cNvSpPr>
            <a:spLocks noGrp="1"/>
          </p:cNvSpPr>
          <p:nvPr/>
        </p:nvSpPr>
        <p:spPr>
          <a:xfrm>
            <a:off x="847090" y="1320024"/>
            <a:ext cx="10405533" cy="49298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尝试体会以下三种选择结构在条件判断上的区别。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6395" y="2790825"/>
            <a:ext cx="6038215" cy="23552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 lang="zh-CN" altLang="en-US" dirty="0"/>
              <a:t>创意乐园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320024"/>
            <a:ext cx="10405533" cy="4929852"/>
          </a:xfrm>
        </p:spPr>
        <p:txBody>
          <a:bodyPr>
            <a:normAutofit/>
          </a:bodyPr>
          <a:lstStyle/>
          <a:p>
            <a:r>
              <a:rPr lang="zh-CN" altLang="en-US" dirty="0"/>
              <a:t>尝试设计一款温度报警器，在不同的温度范围内发出不同的警报</a:t>
            </a:r>
            <a:r>
              <a:rPr lang="zh-CN" altLang="en-US" dirty="0"/>
              <a:t>声。</a:t>
            </a:r>
            <a:r>
              <a:rPr lang="en-US" altLang="zh-CN" dirty="0"/>
              <a:t> </a:t>
            </a:r>
            <a:endParaRPr lang="en-US" altLang="zh-CN" dirty="0"/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246501" y="2813448"/>
            <a:ext cx="5698996" cy="1231106"/>
          </a:xfrm>
        </p:spPr>
        <p:txBody>
          <a:bodyPr anchor="ctr"/>
          <a:lstStyle/>
          <a:p>
            <a:pPr algn="ctr"/>
            <a:r>
              <a:rPr lang="zh-CN" altLang="en-US" sz="8000" dirty="0"/>
              <a:t>谢谢同学们</a:t>
            </a:r>
            <a:endParaRPr lang="zh-CN" altLang="en-US" sz="800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情境引入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38200" y="2280285"/>
            <a:ext cx="5631180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612140">
              <a:lnSpc>
                <a:spcPct val="130000"/>
              </a:lnSpc>
            </a:pPr>
            <a:r>
              <a:rPr sz="2400" spc="100">
                <a:solidFill>
                  <a:schemeClr val="tx1">
                    <a:lumMod val="75000"/>
                    <a:lumOff val="25000"/>
                  </a:schemeClr>
                </a:solidFill>
                <a:sym typeface="方正准圆_GBK" panose="02000000000000000000" charset="-122"/>
              </a:rPr>
              <a:t>每到换季总是忘记增添衣物，头疼脑热，咽炎鼻涕统统找上了门，要是能有个穿衣指南，每天出门前根据温度变化提醒我该穿什么衣服就好了。</a:t>
            </a:r>
            <a:endParaRPr sz="2400" spc="100">
              <a:solidFill>
                <a:schemeClr val="tx1">
                  <a:lumMod val="75000"/>
                  <a:lumOff val="25000"/>
                </a:schemeClr>
              </a:solidFill>
              <a:sym typeface="方正准圆_GBK" panose="02000000000000000000" charset="-122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rcRect l="6617" t="5069" r="5945" b="8486"/>
          <a:stretch>
            <a:fillRect/>
          </a:stretch>
        </p:blipFill>
        <p:spPr>
          <a:xfrm>
            <a:off x="6589395" y="1975485"/>
            <a:ext cx="4966970" cy="2762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0020300" y="5135880"/>
            <a:ext cx="1333500" cy="2794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4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图片来源于网络</a:t>
            </a:r>
            <a:endParaRPr lang="zh-CN" altLang="en-US" sz="1400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6" y="3817348"/>
            <a:ext cx="2954655" cy="1035925"/>
          </a:xfrm>
        </p:spPr>
        <p:txBody>
          <a:bodyPr/>
          <a:lstStyle/>
          <a:p>
            <a:r>
              <a:rPr lang="zh-CN" altLang="en-US" dirty="0"/>
              <a:t>问题提出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想一想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1086485" y="1251585"/>
            <a:ext cx="9948545" cy="1228725"/>
          </a:xfrm>
        </p:spPr>
        <p:txBody>
          <a:bodyPr>
            <a:noAutofit/>
          </a:bodyPr>
          <a:lstStyle/>
          <a:p>
            <a:r>
              <a:t>我们该如何监测到温度的变化？穿衣指南的运行机制是什么？不同温度下MixGO CE板会有哪些变化？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探究实践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逻辑梳理</a:t>
            </a:r>
            <a:endParaRPr lang="zh-CN" altLang="en-US" dirty="0"/>
          </a:p>
        </p:txBody>
      </p:sp>
      <p:sp>
        <p:nvSpPr>
          <p:cNvPr id="20" name="内容占位符 10"/>
          <p:cNvSpPr>
            <a:spLocks noGrp="1"/>
          </p:cNvSpPr>
          <p:nvPr>
            <p:ph sz="quarter" idx="14"/>
          </p:nvPr>
        </p:nvSpPr>
        <p:spPr>
          <a:xfrm>
            <a:off x="838199" y="1268920"/>
            <a:ext cx="10214499" cy="430625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想要实现穿衣指南的功能，我们先将“coat”、“sweater”、“jacket”、“shirt”、“T-shirt”这五种类型的衣服存在一个元组里，用一个变量表示元组中的项，划定温度范围，在某个温度区间内，显示元组中的某一项，并做出相应的灯光变化。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180" y="3154680"/>
            <a:ext cx="4495800" cy="5486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475"/>
            <a:ext cx="10467340" cy="1541145"/>
          </a:xfrm>
        </p:spPr>
        <p:txBody>
          <a:bodyPr>
            <a:noAutofit/>
          </a:bodyPr>
          <a:lstStyle/>
          <a:p>
            <a:r>
              <a:rPr lang="zh-CN" altLang="en-US" dirty="0"/>
              <a:t>①初始化变量。赋值一个元组变量</a:t>
            </a:r>
            <a:r>
              <a:rPr lang="en-US" altLang="zh-CN" dirty="0"/>
              <a:t>wear</a:t>
            </a:r>
            <a:r>
              <a:rPr lang="zh-CN" altLang="en-US" dirty="0"/>
              <a:t>，用来存放五种衣服</a:t>
            </a:r>
            <a:r>
              <a:rPr lang="zh-CN" altLang="en-US" dirty="0"/>
              <a:t>的类型。</a:t>
            </a:r>
            <a:r>
              <a:rPr lang="en-US" altLang="zh-CN" dirty="0"/>
              <a:t>state</a:t>
            </a:r>
            <a:r>
              <a:rPr lang="zh-CN" altLang="en-US" dirty="0"/>
              <a:t>变量用来表示元组中的项，</a:t>
            </a:r>
            <a:r>
              <a:rPr lang="zh-CN" altLang="en-US" dirty="0">
                <a:sym typeface="+mn-ea"/>
              </a:rPr>
              <a:t>同时拖出“重复执行”模块准备编写</a:t>
            </a:r>
            <a:r>
              <a:rPr lang="zh-CN" altLang="en-US" dirty="0">
                <a:sym typeface="+mn-ea"/>
              </a:rPr>
              <a:t>后续程序。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118485" y="3212465"/>
            <a:ext cx="2437130" cy="480060"/>
          </a:xfrm>
          <a:prstGeom prst="rect">
            <a:avLst/>
          </a:prstGeom>
          <a:noFill/>
          <a:ln w="22225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7295" y="2856230"/>
            <a:ext cx="4834890" cy="15436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475"/>
            <a:ext cx="10467340" cy="1541145"/>
          </a:xfrm>
        </p:spPr>
        <p:txBody>
          <a:bodyPr>
            <a:noAutofit/>
          </a:bodyPr>
          <a:lstStyle/>
          <a:p>
            <a:r>
              <a:rPr lang="zh-CN" altLang="en-US" dirty="0"/>
              <a:t>②监测温度。MixGo CE板上自带温度传感器，可以获取板载温度以及</a:t>
            </a:r>
            <a:r>
              <a:rPr lang="en-US" altLang="zh-CN" dirty="0"/>
              <a:t>CPU</a:t>
            </a:r>
            <a:r>
              <a:rPr lang="zh-CN" altLang="en-US" dirty="0"/>
              <a:t>温度，板载温度指实际的环境温度，可以用串口打印查看，或直接显示在显示屏</a:t>
            </a:r>
            <a:r>
              <a:rPr lang="zh-CN" altLang="en-US" dirty="0"/>
              <a:t>上。</a:t>
            </a:r>
            <a:endParaRPr lang="zh-CN" altLang="en-US" dirty="0"/>
          </a:p>
        </p:txBody>
      </p:sp>
      <p:pic>
        <p:nvPicPr>
          <p:cNvPr id="18" name="图片 17" descr="F:/picturecompress_20220120135242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2485" y="4612640"/>
            <a:ext cx="3481705" cy="140081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273175" y="4612640"/>
            <a:ext cx="1844040" cy="1013460"/>
            <a:chOff x="2005" y="7248"/>
            <a:chExt cx="2904" cy="1596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5" y="7248"/>
              <a:ext cx="2904" cy="1596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2005" y="8195"/>
              <a:ext cx="1036" cy="402"/>
            </a:xfrm>
            <a:prstGeom prst="rect">
              <a:avLst/>
            </a:prstGeom>
            <a:noFill/>
            <a:ln w="22225"/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145" y="3111500"/>
            <a:ext cx="3644900" cy="635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56230"/>
            <a:ext cx="3619500" cy="5969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006090" y="2894965"/>
            <a:ext cx="1452245" cy="520065"/>
          </a:xfrm>
          <a:prstGeom prst="rect">
            <a:avLst/>
          </a:prstGeom>
          <a:noFill/>
          <a:ln w="22225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145" y="3746500"/>
            <a:ext cx="6933565" cy="685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KSO_WM_UNIT_TABLE_BEAUTIFY" val="smartTable{312b028d-0ccc-4da8-9ab4-a89fb5ce855f}"/>
  <p:tag name="TABLE_ENDDRAG_ORIGIN_RECT" val="389*187"/>
  <p:tag name="TABLE_ENDDRAG_RECT" val="66*144*389*187"/>
</p:tagLst>
</file>

<file path=ppt/tags/tag2.xml><?xml version="1.0" encoding="utf-8"?>
<p:tagLst xmlns:p="http://schemas.openxmlformats.org/presentationml/2006/main">
  <p:tag name="ISPRING_PRESENTATION_TITLE" val="家长会"/>
</p:tagLst>
</file>

<file path=ppt/theme/theme1.xml><?xml version="1.0" encoding="utf-8"?>
<a:theme xmlns:a="http://schemas.openxmlformats.org/drawingml/2006/main" name="Office 主题​​">
  <a:themeElements>
    <a:clrScheme name="创意电子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86DAC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1131</Words>
  <Application>WPS 表格</Application>
  <PresentationFormat>宽屏</PresentationFormat>
  <Paragraphs>199</Paragraphs>
  <Slides>22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4" baseType="lpstr">
      <vt:lpstr>Arial</vt:lpstr>
      <vt:lpstr>宋体</vt:lpstr>
      <vt:lpstr>Wingdings</vt:lpstr>
      <vt:lpstr>方正粗圆简体</vt:lpstr>
      <vt:lpstr>Wingdings 2</vt:lpstr>
      <vt:lpstr>可可布丁体</vt:lpstr>
      <vt:lpstr>宋体-简</vt:lpstr>
      <vt:lpstr>方正准圆_GBK</vt:lpstr>
      <vt:lpstr>Apple SD Gothic Neo</vt:lpstr>
      <vt:lpstr>微软雅黑</vt:lpstr>
      <vt:lpstr>汉仪旗黑</vt:lpstr>
      <vt:lpstr>Wingdings</vt:lpstr>
      <vt:lpstr>方正准圆简体</vt:lpstr>
      <vt:lpstr>苹方-简</vt:lpstr>
      <vt:lpstr>等线</vt:lpstr>
      <vt:lpstr>汉仪中等线KW</vt:lpstr>
      <vt:lpstr>Calibri</vt:lpstr>
      <vt:lpstr>Helvetica Neue</vt:lpstr>
      <vt:lpstr>汉仪书宋二KW</vt:lpstr>
      <vt:lpstr>宋体</vt:lpstr>
      <vt:lpstr>Arial Unicode MS</vt:lpstr>
      <vt:lpstr>Office 主题​​</vt:lpstr>
      <vt:lpstr>PowerPoint 演示文稿</vt:lpstr>
      <vt:lpstr>PowerPoint 演示文稿</vt:lpstr>
      <vt:lpstr>情境引入</vt:lpstr>
      <vt:lpstr>PowerPoint 演示文稿</vt:lpstr>
      <vt:lpstr>想一想</vt:lpstr>
      <vt:lpstr>PowerPoint 演示文稿</vt:lpstr>
      <vt:lpstr>逻辑梳理</vt:lpstr>
      <vt:lpstr>程序编写</vt:lpstr>
      <vt:lpstr>程序编写</vt:lpstr>
      <vt:lpstr>程序编写</vt:lpstr>
      <vt:lpstr>程序编写</vt:lpstr>
      <vt:lpstr>完整代码展示</vt:lpstr>
      <vt:lpstr>PowerPoint 演示文稿</vt:lpstr>
      <vt:lpstr>学一学</vt:lpstr>
      <vt:lpstr>学一学</vt:lpstr>
      <vt:lpstr>学一学</vt:lpstr>
      <vt:lpstr>学一学</vt:lpstr>
      <vt:lpstr>PowerPoint 演示文稿</vt:lpstr>
      <vt:lpstr>练习巩固</vt:lpstr>
      <vt:lpstr>练习巩固</vt:lpstr>
      <vt:lpstr>创意乐园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A lie</cp:lastModifiedBy>
  <cp:revision>989</cp:revision>
  <dcterms:created xsi:type="dcterms:W3CDTF">2022-09-17T11:43:04Z</dcterms:created>
  <dcterms:modified xsi:type="dcterms:W3CDTF">2022-09-17T11:43:04Z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2052-4.4.1.7360</vt:lpwstr>
  </property>
  <property fmtid="{D5CDD505-2E9C-101B-9397-08002B2CF9AE}" pid="3" name="ICV">
    <vt:lpwstr>E10F67D427EE49FD9B9ACC3CDE1D6EB2</vt:lpwstr>
  </property>
</Properties>
</file>